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33"/>
  </p:notesMasterIdLst>
  <p:sldIdLst>
    <p:sldId id="257" r:id="rId2"/>
    <p:sldId id="258" r:id="rId3"/>
    <p:sldId id="259" r:id="rId4"/>
    <p:sldId id="291" r:id="rId5"/>
    <p:sldId id="294" r:id="rId6"/>
    <p:sldId id="256" r:id="rId7"/>
    <p:sldId id="260" r:id="rId8"/>
    <p:sldId id="261" r:id="rId9"/>
    <p:sldId id="262" r:id="rId10"/>
    <p:sldId id="263" r:id="rId11"/>
    <p:sldId id="264" r:id="rId12"/>
    <p:sldId id="265" r:id="rId13"/>
    <p:sldId id="283" r:id="rId14"/>
    <p:sldId id="266" r:id="rId15"/>
    <p:sldId id="267" r:id="rId16"/>
    <p:sldId id="268" r:id="rId17"/>
    <p:sldId id="279" r:id="rId18"/>
    <p:sldId id="280" r:id="rId19"/>
    <p:sldId id="293" r:id="rId20"/>
    <p:sldId id="270" r:id="rId21"/>
    <p:sldId id="271" r:id="rId22"/>
    <p:sldId id="274" r:id="rId23"/>
    <p:sldId id="275" r:id="rId24"/>
    <p:sldId id="277" r:id="rId25"/>
    <p:sldId id="278" r:id="rId26"/>
    <p:sldId id="282" r:id="rId27"/>
    <p:sldId id="285" r:id="rId28"/>
    <p:sldId id="287" r:id="rId29"/>
    <p:sldId id="288" r:id="rId30"/>
    <p:sldId id="289" r:id="rId31"/>
    <p:sldId id="29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62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589BA-6D66-457D-87D5-EC05EA7524E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F6D1E-AC4D-4B36-A61E-EF1E298B7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19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FFC25-03A3-475A-B52B-2D3785872A3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501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2E7C4-51B7-46B4-9348-399DA22E683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861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715B-129E-4C7C-85A0-27DD19C24AC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44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314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313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174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192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756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79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301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17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52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8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7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400D6-1C20-494E-A9D2-536D9B4F66EB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A3511-D663-4CD1-870E-8473C5D03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34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zn-jd.ru/" TargetMode="External"/><Relationship Id="rId7" Type="http://schemas.openxmlformats.org/officeDocument/2006/relationships/hyperlink" Target="https://vk.com/sktt62_professionalitet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tehno.teh.klepiki@ryazan.gov.ru" TargetMode="External"/><Relationship Id="rId5" Type="http://schemas.openxmlformats.org/officeDocument/2006/relationships/hyperlink" Target="https://klepikisktt.nubex.ru/" TargetMode="External"/><Relationship Id="rId4" Type="http://schemas.openxmlformats.org/officeDocument/2006/relationships/hyperlink" Target="https://vk.com/rzn_jd_colleg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4;&#1080;&#1085;&#1080;&#1089;&#1090;&#1077;&#1088;&#1089;&#1090;&#1074;&#1086;.&#1086;&#1073;&#1088;&#1072;&#1079;&#1086;&#1074;&#1072;&#1085;&#1080;&#1077;33.&#1088;&#1092;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public_bpoo_vo" TargetMode="External"/><Relationship Id="rId4" Type="http://schemas.openxmlformats.org/officeDocument/2006/relationships/hyperlink" Target="mailto:info@obrazovanie33.r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olledzhrpk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oliteh.coll.rzn@ryazan.gov.ru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vk.com/polytech62" TargetMode="External"/><Relationship Id="rId4" Type="http://schemas.openxmlformats.org/officeDocument/2006/relationships/hyperlink" Target="https://polytech-rzn.ru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spo-rsk.ru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rzn_jd_college" TargetMode="External"/><Relationship Id="rId4" Type="http://schemas.openxmlformats.org/officeDocument/2006/relationships/hyperlink" Target="http://rzn-jd.ru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8;&#1082;&#1101;.&#1088;&#1092;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s://vk.com/rke_professionalitet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ollegepravosudiya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gtc.r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s://vk.com/rtc_professionalitet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college62-rzn.r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kngk62.r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s://vk.com/kngk62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meki62" TargetMode="External"/><Relationship Id="rId5" Type="http://schemas.openxmlformats.org/officeDocument/2006/relationships/hyperlink" Target="http://meki62.ru/" TargetMode="External"/><Relationship Id="rId4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mt-gres.ru/dokumenty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hyperlink" Target="https://vk.com/nmt.gre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papl.r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https://vk.com/spasskiy.politeh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xn--80a0bav.xn--plai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sfi-ryazan.r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vk.com/club31572726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hyperlink" Target="https://vk.com/rhurzn" TargetMode="External"/><Relationship Id="rId4" Type="http://schemas.openxmlformats.org/officeDocument/2006/relationships/hyperlink" Target="https://www.rhu.su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ktvt.info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vk.com/tehnikumvodnogotransporta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33F1B-5AEB-4D8A-95B5-5CE49AF6D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896" y="1382899"/>
            <a:ext cx="10922208" cy="3884335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ru-RU" sz="45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Профориентационный атлас профессий/специальностей для лиц с инвалидностью и ОВЗ в профессиональных образовательных организациях </a:t>
            </a:r>
            <a:br>
              <a:rPr lang="ru-RU" sz="45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</a:br>
            <a:r>
              <a:rPr lang="ru-RU" sz="45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Рязанской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069924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0D93BF3-FB6C-4D85-ACD4-DC89C4A98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35" y="102637"/>
            <a:ext cx="11722900" cy="668578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Дорогие друзья!</a:t>
            </a:r>
          </a:p>
          <a:p>
            <a:pPr marL="0" indent="0" algn="ctr">
              <a:buNone/>
            </a:pP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Перед вами «Профориентационный атлас профессий и специальностей», Рязанской области, он представляет все профессии и специальности, которые можно получить в колледжах и техникумах Рязанской области, в том числе с учетом нозологий и доступных учреждений.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Этот «Профориентационный атлас и профессий и специальностей» – инструмент профориентации школьников, для лиц ограниченными возможностями здоровья, где с учетом нозологий можно выбрать подходящую профессиональную деятельность. 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Цель профориентационного атласа профессий/специальностей Рязанской области – повысить осведомленность о профессиональном обучении лиц с инвалидностью и ограниченными возможностями здоровья профессиональных образовательных организациях региона.</a:t>
            </a:r>
          </a:p>
        </p:txBody>
      </p:sp>
    </p:spTree>
    <p:extLst>
      <p:ext uri="{BB962C8B-B14F-4D97-AF65-F5344CB8AC3E}">
        <p14:creationId xmlns:p14="http://schemas.microsoft.com/office/powerpoint/2010/main" val="3101860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A233E-B895-42C7-BF2F-E4DFC455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Информация о БПОО Рязанской области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99C445-5435-42D9-B23E-1ACDD05FE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3853" y="1825625"/>
            <a:ext cx="5015948" cy="435133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/>
              <a:t>ОГБПОУ «Рязанский железнодорожный колледж»</a:t>
            </a:r>
          </a:p>
          <a:p>
            <a:pPr marL="0" indent="0">
              <a:buNone/>
            </a:pPr>
            <a:r>
              <a:rPr lang="ru-RU" sz="2200" dirty="0"/>
              <a:t>Адрес: 390013, г. Рязань, ул. Вокзальная, </a:t>
            </a:r>
          </a:p>
          <a:p>
            <a:pPr marL="0" indent="0">
              <a:buNone/>
            </a:pPr>
            <a:r>
              <a:rPr lang="ru-RU" sz="2200" dirty="0"/>
              <a:t>д. 32 А</a:t>
            </a:r>
          </a:p>
          <a:p>
            <a:pPr marL="0" indent="0">
              <a:buNone/>
            </a:pPr>
            <a:r>
              <a:rPr lang="ru-RU" sz="2200" dirty="0"/>
              <a:t>Сайт: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http://rzn-jd.ru/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200" dirty="0"/>
              <a:t>E-mail</a:t>
            </a:r>
            <a:r>
              <a:rPr lang="ru-RU" sz="2200" dirty="0"/>
              <a:t>: </a:t>
            </a:r>
            <a:r>
              <a:rPr lang="en-US" sz="2200" dirty="0"/>
              <a:t>zhd.coll.rzn@ryazan.gov.ru</a:t>
            </a:r>
            <a:endParaRPr lang="ru-RU" sz="2200" dirty="0"/>
          </a:p>
          <a:p>
            <a:pPr marL="0" indent="0">
              <a:buNone/>
            </a:pPr>
            <a:r>
              <a:rPr lang="ru-RU" sz="2200" dirty="0"/>
              <a:t>Социальные сети: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https://vk.com/rzn_jd_college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200" dirty="0"/>
              <a:t>Телефон: </a:t>
            </a:r>
            <a:r>
              <a:rPr lang="en-US" sz="2200" dirty="0"/>
              <a:t>8 (4912) 39-30-34</a:t>
            </a:r>
            <a:endParaRPr lang="ru-RU" sz="2200" dirty="0"/>
          </a:p>
          <a:p>
            <a:pPr marL="0" indent="0">
              <a:buNone/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848FD8-08E3-42BB-8F81-28BBDF22D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/>
              <a:t>ОГБПОУ «</a:t>
            </a:r>
            <a:r>
              <a:rPr lang="ru-RU" b="1" i="1" dirty="0" err="1"/>
              <a:t>Клепиковский</a:t>
            </a:r>
            <a:r>
              <a:rPr lang="ru-RU" b="1" i="1" dirty="0"/>
              <a:t> технологический техникум»</a:t>
            </a:r>
          </a:p>
          <a:p>
            <a:pPr marL="0" indent="0">
              <a:buNone/>
            </a:pPr>
            <a:r>
              <a:rPr lang="ru-RU" sz="2200" dirty="0"/>
              <a:t>Адрес: 391030, Рязанская область, г. Спас-Клепики, ул. Московская, д. 33</a:t>
            </a:r>
          </a:p>
          <a:p>
            <a:pPr marL="0" indent="0">
              <a:buNone/>
            </a:pPr>
            <a:r>
              <a:rPr lang="ru-RU" sz="2200" dirty="0"/>
              <a:t>Сайт: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https://klepikisktt.nubex.ru/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sz="2200" dirty="0"/>
              <a:t>E-mail</a:t>
            </a:r>
            <a:r>
              <a:rPr lang="ru-RU" sz="2200" dirty="0"/>
              <a:t>: 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tehno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teh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klepiki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ryazan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endParaRPr lang="ru-RU" sz="2200" dirty="0"/>
          </a:p>
          <a:p>
            <a:pPr marL="0" indent="0">
              <a:buNone/>
            </a:pPr>
            <a:r>
              <a:rPr lang="ru-RU" sz="2200" dirty="0"/>
              <a:t>Социальные сети: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https://vk.com/sktt62_professionalitet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200" dirty="0"/>
              <a:t>Телефон: </a:t>
            </a:r>
            <a:r>
              <a:rPr lang="en-US" sz="2200" dirty="0"/>
              <a:t>8 (</a:t>
            </a:r>
            <a:r>
              <a:rPr lang="ru-RU" sz="2200" dirty="0"/>
              <a:t>49142)2-63-54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5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28CFC-7D14-40C6-BDFB-C1B9437CB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1494"/>
            <a:ext cx="10515600" cy="169258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Ресурсно-учебно-методический центр среднего профессионального образования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F984AA-2053-4935-9A2D-917FAD606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3008"/>
            <a:ext cx="10515600" cy="350203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ГАПОУ ВО «Владимирский экономико-технологический колледж»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600015, Россия, Владимирская область, г. Владимир, ул. Чайковского, д. 25.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министерство.образование33.рф/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электронной почты: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info@obrazovanie33.ru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Соцсети: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https://vk.com/public_bpoo_vo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 (4922) 32-55-34</a:t>
            </a: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402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BDFEF4-A534-4A90-A6F0-BBC634C1A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746658" cy="109988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i="1" dirty="0">
                <a:latin typeface="Century Schoolbook" panose="02040604050505020304" pitchFamily="18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ТОП-10 специальностей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85C61C3-6807-4DF8-9BD6-E0C8ECB5A6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679071"/>
              </p:ext>
            </p:extLst>
          </p:nvPr>
        </p:nvGraphicFramePr>
        <p:xfrm>
          <a:off x="914400" y="1566606"/>
          <a:ext cx="10746658" cy="47686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4257">
                  <a:extLst>
                    <a:ext uri="{9D8B030D-6E8A-4147-A177-3AD203B41FA5}">
                      <a16:colId xmlns:a16="http://schemas.microsoft.com/office/drawing/2014/main" val="1753654414"/>
                    </a:ext>
                  </a:extLst>
                </a:gridCol>
                <a:gridCol w="9772401">
                  <a:extLst>
                    <a:ext uri="{9D8B030D-6E8A-4147-A177-3AD203B41FA5}">
                      <a16:colId xmlns:a16="http://schemas.microsoft.com/office/drawing/2014/main" val="608419165"/>
                    </a:ext>
                  </a:extLst>
                </a:gridCol>
              </a:tblGrid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Наименование профессии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704116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11.02.16 Монтаж, техническое обслуживание и ремонт электронных приборов и устройств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6220453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2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23.02.07 Техническое обслуживание и ремонт двигателей, систем и агрегатов автомобилей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5595661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3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08.02.01 Строительство и эксплуатация зданий и сооружений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8936034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4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08.01.31 Электромонтажник электрических сетей и электрооборудования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7576502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5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21.02.03 Сооружение и эксплуатация </a:t>
                      </a:r>
                      <a:r>
                        <a:rPr lang="ru-RU" sz="1800" b="1" dirty="0" err="1">
                          <a:effectLst/>
                        </a:rPr>
                        <a:t>газонефтепроводов</a:t>
                      </a:r>
                      <a:r>
                        <a:rPr lang="ru-RU" sz="1800" b="1" dirty="0">
                          <a:effectLst/>
                        </a:rPr>
                        <a:t> и </a:t>
                      </a:r>
                      <a:r>
                        <a:rPr lang="ru-RU" sz="1800" b="1" dirty="0" err="1">
                          <a:effectLst/>
                        </a:rPr>
                        <a:t>газонефтехранилищ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0994812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6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34.02.01 Сестринское дело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7417308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7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44.02.02 Преподавание в начальных классах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1362008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8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38.02.03 Операционная деятельность в логистике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5882374"/>
                  </a:ext>
                </a:extLst>
              </a:tr>
              <a:tr h="637192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9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29.02.10 Конструирование, моделирование и технология изготовления изделий легкой промышленности (швейные изделия)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066765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10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38.02.01 Экономика и бухгалтерский учет (по отраслям)</a:t>
                      </a:r>
                      <a:endParaRPr lang="ru-RU" sz="1800" b="1" i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4920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70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0908" y="127665"/>
            <a:ext cx="9498874" cy="1302025"/>
          </a:xfrm>
        </p:spPr>
        <p:txBody>
          <a:bodyPr>
            <a:noAutofit/>
          </a:bodyPr>
          <a:lstStyle/>
          <a:p>
            <a:pPr algn="ctr"/>
            <a:r>
              <a:rPr lang="ru-RU" sz="22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200" b="1" i="1" dirty="0">
                <a:latin typeface="Georgia" panose="02040502050405020303" pitchFamily="18" charset="0"/>
              </a:rPr>
            </a:br>
            <a:r>
              <a:rPr lang="ru-RU" sz="2200" b="1" i="1" dirty="0">
                <a:latin typeface="Georgia" panose="02040502050405020303" pitchFamily="18" charset="0"/>
              </a:rPr>
              <a:t>«Рязанский автотранспортный техникум имени С. А. Живаго»</a:t>
            </a:r>
            <a:endParaRPr lang="ru-RU" sz="22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91478"/>
            <a:ext cx="10969487" cy="5297557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390000, г. Рязань, ул. Полевая, 38. 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общежитие отсутствует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51%, По слуху –  53%, НОДА (мобильные) – 52%, НОДА (на коляске) –  53%, УО – 54%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452587"/>
              </p:ext>
            </p:extLst>
          </p:nvPr>
        </p:nvGraphicFramePr>
        <p:xfrm>
          <a:off x="838198" y="2996074"/>
          <a:ext cx="10983687" cy="379895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716695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196088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962365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731754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работодателей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7414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23.02.01 Организация перевозок и управление на транспорте (автомобильный транспорт)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заболевание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74104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23.02.07 Техническое обслуживание и ремонт двигателей, систем и агрегатов автомобилей (ТОП-10)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</a:t>
                      </a: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заболевание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Автоимпорт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ФВ, </a:t>
                      </a:r>
                    </a:p>
                    <a:p>
                      <a:pPr algn="l" fontAlgn="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МУП "Управление Рязанского троллейбуса"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32984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22.02.06 Сварочное производство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</a:t>
                      </a: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заболевание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"Завод точного литья"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23.01.17 Мастер по ремонту и обслуживанию автомобилей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</a:t>
                      </a:r>
                      <a:r>
                        <a:rPr kumimoji="0" lang="ru-RU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заболевание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«Дирекция благоустройства города»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065646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23.02.05 Эксплуатация транспортного оборудования и автоматики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заболевание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553755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211816"/>
              </p:ext>
            </p:extLst>
          </p:nvPr>
        </p:nvGraphicFramePr>
        <p:xfrm>
          <a:off x="838198" y="2322663"/>
          <a:ext cx="10937035" cy="3708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453884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500604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084830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/>
                        <a:t>Эл.почта</a:t>
                      </a:r>
                      <a:r>
                        <a:rPr lang="ru-RU" sz="1600" dirty="0"/>
                        <a:t>: </a:t>
                      </a:r>
                      <a:r>
                        <a:rPr lang="en-US" sz="1600" dirty="0"/>
                        <a:t>auto.teh.rzn@ryazan.gov.ru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</a:t>
                      </a:r>
                      <a:r>
                        <a:rPr lang="ru-RU" sz="1600" dirty="0" err="1"/>
                        <a:t>айт</a:t>
                      </a:r>
                      <a:r>
                        <a:rPr lang="ru-RU" sz="1600" dirty="0"/>
                        <a:t>:</a:t>
                      </a:r>
                      <a:r>
                        <a:rPr lang="en-US" sz="1600" dirty="0"/>
                        <a:t> https://att-rzn.ru/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VK  https://vk.com/attvk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 (</a:t>
                      </a:r>
                      <a:r>
                        <a:rPr lang="ru-RU" sz="1600" dirty="0"/>
                        <a:t>4912) 25-29-31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376" y="44203"/>
            <a:ext cx="1328532" cy="134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12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7210" y="98627"/>
            <a:ext cx="8157476" cy="1069680"/>
          </a:xfrm>
        </p:spPr>
        <p:txBody>
          <a:bodyPr>
            <a:noAutofit/>
          </a:bodyPr>
          <a:lstStyle/>
          <a:p>
            <a:pPr algn="ctr"/>
            <a:r>
              <a:rPr lang="ru-RU" sz="1900" b="1" i="1" dirty="0">
                <a:latin typeface="Georgia" panose="02040502050405020303" pitchFamily="18" charset="0"/>
              </a:rPr>
              <a:t>Областное государственное бюджетное профессиональное </a:t>
            </a:r>
            <a:br>
              <a:rPr lang="ru-RU" sz="1900" b="1" i="1" dirty="0">
                <a:latin typeface="Georgia" panose="02040502050405020303" pitchFamily="18" charset="0"/>
              </a:rPr>
            </a:br>
            <a:r>
              <a:rPr lang="ru-RU" sz="1900" b="1" i="1" dirty="0">
                <a:latin typeface="Georgia" panose="02040502050405020303" pitchFamily="18" charset="0"/>
              </a:rPr>
              <a:t>образовательное учреждение </a:t>
            </a:r>
            <a:br>
              <a:rPr lang="ru-RU" sz="1900" b="1" i="1" dirty="0">
                <a:latin typeface="Georgia" panose="02040502050405020303" pitchFamily="18" charset="0"/>
              </a:rPr>
            </a:br>
            <a:r>
              <a:rPr lang="ru-RU" sz="1900" b="1" i="1" dirty="0">
                <a:latin typeface="Georgia" panose="02040502050405020303" pitchFamily="18" charset="0"/>
              </a:rPr>
              <a:t>«Рязанский педагогический колледж»</a:t>
            </a:r>
            <a:endParaRPr lang="ru-RU" sz="19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" y="1202635"/>
            <a:ext cx="11341239" cy="5556738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390026, г. Рязань, ул. 9-я линия , д.18 корп.2                 филиал — 391300, Рязанская область, г.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Касимов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Ленина, 25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391300, Рязанская область, г.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Касимов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Горького, 8б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40%, По слуху – 35%, НОДА (мобильные) – 37%, НОДА (на коляске) – 36%, УО – 42%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400" dirty="0"/>
              <a:t>Профессии/специальности для лиц с ОВЗ и инвалидностью:</a:t>
            </a:r>
            <a:endParaRPr lang="ru-RU" sz="1600" dirty="0"/>
          </a:p>
          <a:p>
            <a:pPr marL="0" indent="0">
              <a:buNone/>
            </a:pPr>
            <a:endParaRPr lang="ru-RU" sz="1400" dirty="0"/>
          </a:p>
          <a:p>
            <a:pPr marL="0" indent="0">
              <a:lnSpc>
                <a:spcPct val="100000"/>
              </a:lnSpc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849614"/>
              </p:ext>
            </p:extLst>
          </p:nvPr>
        </p:nvGraphicFramePr>
        <p:xfrm>
          <a:off x="615463" y="3160380"/>
          <a:ext cx="11341239" cy="363332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24985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980193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24536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3026061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67101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20935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44.02.01 Дошкольное 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«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Пронская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средняя общеобразовательная школа», МБДОУ «Детский сад  № 17»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42090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44.02.02 Преподавание в начальных классах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Чулковская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средняя общеобразовательная школа"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2698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44.02.04 Специальное дошкольное 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 "Детский сад № 20"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337702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40.02.04 Юриспруденция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148472"/>
                  </a:ext>
                </a:extLst>
              </a:tr>
              <a:tr h="3771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6275"/>
                  </a:ext>
                </a:extLst>
              </a:tr>
              <a:tr h="3771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42.02.01 Реклама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57472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54.02.01 Дизайн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92524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638055"/>
              </p:ext>
            </p:extLst>
          </p:nvPr>
        </p:nvGraphicFramePr>
        <p:xfrm>
          <a:off x="615463" y="2217999"/>
          <a:ext cx="11159771" cy="518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27329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640563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949730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2042149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86861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ped.coll.rzn@ryazan.gov.ru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               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rpk-kasimov@yandex.ru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 http://abit.pedcolledgerzn.ru/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vk.com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colledzhrpk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 (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4912) 50-50-25</a:t>
                      </a:r>
                    </a:p>
                    <a:p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8 (49131) 2-27-17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66"/>
          <a:stretch/>
        </p:blipFill>
        <p:spPr>
          <a:xfrm>
            <a:off x="615463" y="132955"/>
            <a:ext cx="2591747" cy="85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99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264" y="196957"/>
            <a:ext cx="8834535" cy="1072006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 «Рязанский политехнический колледж»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889" y="1391478"/>
            <a:ext cx="11453797" cy="5297557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 390000, г. Рязань, ул. Солнечная, д. 6 (корпус 1);  390010, г. Рязань, проезд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Шабулина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 25 (корпус 2)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390035, г. Рязань, ул. Полетаева, д. 13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28%, По слуху –  30%, НОДА (мобильные) – 26%, НОДА (на коляске) – 27%, УО – 27% 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800" dirty="0"/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376909"/>
              </p:ext>
            </p:extLst>
          </p:nvPr>
        </p:nvGraphicFramePr>
        <p:xfrm>
          <a:off x="338676" y="3429000"/>
          <a:ext cx="11484222" cy="326085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62261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599943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892258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761498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46143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09.01.03 Оператор информационных систем и ресурсов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НОДА, ЗРР, соматические, 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dirty="0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11.01.01 Монтажник радиоэлектронной аппаратуры и приборов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мес.</a:t>
                      </a:r>
                    </a:p>
                    <a:p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НОДА, ЗРР, соматические (кроме органов дыхания),  слуха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Liberation Serif"/>
                        </a:rPr>
                        <a:t>ПАО завод "Красное знамя"</a:t>
                      </a:r>
                      <a:endParaRPr lang="ru-RU" sz="16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4119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15.01.35 Мастер слесарных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ЗРР, соматические, слуха 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15.01.38 Оператор-наладчик металлообрабатывающих станков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ЗРР, соматические (кроме органических поражений нервной системы)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8504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305197"/>
              </p:ext>
            </p:extLst>
          </p:nvPr>
        </p:nvGraphicFramePr>
        <p:xfrm>
          <a:off x="338676" y="2489822"/>
          <a:ext cx="11407145" cy="505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30713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888361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879277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08794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505096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Эл.почта: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politeh.coll.rzn@ryazan.gov.ru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: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https://polytech-rzn.ru/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VK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: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https://vk.com/polytech62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72000" marB="7200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4912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)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25-62-34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354" y="44975"/>
            <a:ext cx="1421010" cy="115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81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4928"/>
            <a:ext cx="10969487" cy="6564107"/>
          </a:xfrm>
        </p:spPr>
        <p:txBody>
          <a:bodyPr/>
          <a:lstStyle/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785468"/>
              </p:ext>
            </p:extLst>
          </p:nvPr>
        </p:nvGraphicFramePr>
        <p:xfrm>
          <a:off x="625151" y="1000657"/>
          <a:ext cx="11182535" cy="548877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65223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435665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690917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59359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631371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73914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105166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08.02.09 Монтаж, наладка и эксплуатация электрооборудования промышленных и гражданских зданий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ЗРР, соматические (кроме органических поражений нервной системы)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0" algn="l" fontAlgn="t"/>
                      <a:r>
                        <a:rPr lang="ru-RU" sz="1800" dirty="0">
                          <a:effectLst/>
                          <a:latin typeface="Liberation Serif"/>
                        </a:rPr>
                        <a:t>ООО "МГК "Световые  технологии"</a:t>
                      </a:r>
                      <a:endParaRPr lang="ru-RU" sz="1800" dirty="0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37745820"/>
                  </a:ext>
                </a:extLst>
              </a:tr>
              <a:tr h="65759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Информационные системы и программирование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НОДА, ЗРР, соматические, 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89051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11.02.16 Монтаж, техническое обслуживание и ремонт электронных приборов и устройств (ТОП-10)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ЗРР, соматические (кроме органов дыхания),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0" algn="l" fontAlgn="t"/>
                      <a:r>
                        <a:rPr lang="ru-RU" sz="1800" dirty="0">
                          <a:effectLst/>
                          <a:latin typeface="Liberation Serif"/>
                        </a:rPr>
                        <a:t>АО "Рязанский Радиозавод"</a:t>
                      </a:r>
                      <a:endParaRPr lang="ru-RU" sz="1800" dirty="0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84788201"/>
                  </a:ext>
                </a:extLst>
              </a:tr>
              <a:tr h="6045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15.02.16 Технология машиностроения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ЗРР, соматические, зрения,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fontAlgn="t"/>
                      <a:r>
                        <a:rPr lang="ru-RU" sz="1800" dirty="0">
                          <a:effectLst/>
                          <a:latin typeface="Liberation Serif"/>
                        </a:rPr>
                        <a:t>АО "Рязанское конструкторское бюро "Глобус"</a:t>
                      </a:r>
                      <a:endParaRPr lang="ru-RU" sz="1800" dirty="0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5217345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23.02.05 Эксплуатация транспортного электрооборудования и автоматики (по видам транспорта, за исключением водного)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ЗРР, соматические (кроме органических поражений нервной системы),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042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040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273"/>
            <a:ext cx="10969487" cy="6483761"/>
          </a:xfrm>
        </p:spPr>
        <p:txBody>
          <a:bodyPr/>
          <a:lstStyle/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171084"/>
              </p:ext>
            </p:extLst>
          </p:nvPr>
        </p:nvGraphicFramePr>
        <p:xfrm>
          <a:off x="618053" y="1408715"/>
          <a:ext cx="11189633" cy="442312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45429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357998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69199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61174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633042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75142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113128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35.02.18 Технология переработки древесины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ЗРР, соматические (кроме органических поражений нервной системы),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38.02.01 Экономика и бухгалтерский учет (по отраслям) (ТОП-10)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  <a:p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НОДА, ЗРР, соматические, зрения (умеренная стадия), слуха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dirty="0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43.02.17 Технологии индустрии красоты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соматические,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Liberation Serif"/>
                        </a:rPr>
                        <a:t>ООО "Эклер </a:t>
                      </a:r>
                      <a:r>
                        <a:rPr lang="ru-RU" sz="1600" dirty="0" err="1">
                          <a:effectLst/>
                          <a:latin typeface="Liberation Serif"/>
                        </a:rPr>
                        <a:t>чики</a:t>
                      </a:r>
                      <a:r>
                        <a:rPr lang="ru-RU" sz="1600" dirty="0">
                          <a:effectLst/>
                          <a:latin typeface="Liberation Serif"/>
                        </a:rPr>
                        <a:t>"</a:t>
                      </a:r>
                      <a:endParaRPr lang="ru-RU" sz="1600" dirty="0">
                        <a:effectLst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46.02.01 Документационное обеспечение управления и архивоведение</a:t>
                      </a:r>
                    </a:p>
                    <a:p>
                      <a:pPr algn="l"/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НОДА, соматические,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618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3973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756" y="168965"/>
            <a:ext cx="9365974" cy="1141678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«Рязанский строительный колледж имени Героя Советского Союза В.А. Беглова»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10642"/>
            <a:ext cx="10969487" cy="5378394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г. Рязань, ул. Циолковского, д. 22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г. Рязань, ул. Пугачева, д. 7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зрению –  57%, По слуху –  59%, НОДА (мобильные) – 56%, НОДА (на коляске) –  55%, УО – 56% 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349438"/>
              </p:ext>
            </p:extLst>
          </p:nvPr>
        </p:nvGraphicFramePr>
        <p:xfrm>
          <a:off x="823999" y="3130105"/>
          <a:ext cx="10983687" cy="355893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4238894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210185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323321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584580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88973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5354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 Строительство и эксплуатация зданий и сооружений (на базе 9 </a:t>
                      </a:r>
                      <a:r>
                        <a:rPr lang="ru-RU" sz="16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 (ТОП-10)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Рязаньстеклопак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53548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 Строительство и эксплуатация зданий и сооружений (на базе 11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11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08.02.08 Монтаж и эксплуатация оборудования и систем газоснабжения (на базе 9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91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08.02.08 Монтаж и эксплуатация оборудования и систем газоснабжения (на базе 11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81258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378586"/>
              </p:ext>
            </p:extLst>
          </p:nvPr>
        </p:nvGraphicFramePr>
        <p:xfrm>
          <a:off x="870651" y="2346640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29002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525486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084830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:</a:t>
                      </a:r>
                      <a:r>
                        <a:rPr lang="ru-RU" sz="16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aseline="0" dirty="0">
                          <a:solidFill>
                            <a:schemeClr val="bg1"/>
                          </a:solidFill>
                        </a:rPr>
                        <a:t>stroj.coll.rzn@ryazangov.ru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:</a:t>
                      </a:r>
                      <a:r>
                        <a:rPr lang="ru-RU" sz="16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aseline="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https://spo-rsk.ru/</a:t>
                      </a:r>
                      <a:r>
                        <a:rPr lang="ru-RU" sz="16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VK  https://vk.com/sporsk62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 (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4912)</a:t>
                      </a:r>
                      <a:r>
                        <a:rPr lang="ru-RU" sz="1600" baseline="0" dirty="0">
                          <a:solidFill>
                            <a:schemeClr val="bg1"/>
                          </a:solidFill>
                        </a:rPr>
                        <a:t> 21-12-55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1026" name="Picture 2" descr="https://spo-rsk.ru/img/logo192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12" y="0"/>
            <a:ext cx="1310640" cy="131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35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9825204-24A3-475C-B14E-4227FE1E16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3211398"/>
              </p:ext>
            </p:extLst>
          </p:nvPr>
        </p:nvGraphicFramePr>
        <p:xfrm>
          <a:off x="539959" y="198142"/>
          <a:ext cx="11364685" cy="646737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59837">
                  <a:extLst>
                    <a:ext uri="{9D8B030D-6E8A-4147-A177-3AD203B41FA5}">
                      <a16:colId xmlns:a16="http://schemas.microsoft.com/office/drawing/2014/main" val="97714233"/>
                    </a:ext>
                  </a:extLst>
                </a:gridCol>
                <a:gridCol w="3990364">
                  <a:extLst>
                    <a:ext uri="{9D8B030D-6E8A-4147-A177-3AD203B41FA5}">
                      <a16:colId xmlns:a16="http://schemas.microsoft.com/office/drawing/2014/main" val="1907460959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197387278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1498192508"/>
                    </a:ext>
                  </a:extLst>
                </a:gridCol>
                <a:gridCol w="2293284">
                  <a:extLst>
                    <a:ext uri="{9D8B030D-6E8A-4147-A177-3AD203B41FA5}">
                      <a16:colId xmlns:a16="http://schemas.microsoft.com/office/drawing/2014/main" val="1976216202"/>
                    </a:ext>
                  </a:extLst>
                </a:gridCol>
              </a:tblGrid>
              <a:tr h="406669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360941"/>
                  </a:ext>
                </a:extLst>
              </a:tr>
              <a:tr h="39881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43.02.01 Реклама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НОДА (мобильные), нарушение слуха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57541"/>
                  </a:ext>
                </a:extLst>
              </a:tr>
              <a:tr h="5728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 (ТОП-10)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НОДА (мобильные), нарушение зрения, нарушение слуха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"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Михайловцемент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46541019"/>
                  </a:ext>
                </a:extLst>
              </a:tr>
              <a:tr h="49374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54.02.01 Дизайн (по отраслям)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 мес.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НОДА (мобильные), нарушение зрения, нарушение слуха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59566"/>
                  </a:ext>
                </a:extLst>
              </a:tr>
              <a:tr h="2310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21.02.19 Землеустройство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 мес.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875100"/>
                  </a:ext>
                </a:extLst>
              </a:tr>
              <a:tr h="5786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08.02.14 Эксплуатация и обслуживание многоквартирного дома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Рязаньстеклопак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197671"/>
                  </a:ext>
                </a:extLst>
              </a:tr>
              <a:tr h="49618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08.02.15 Информационное моделирование в строительстве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555471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08.01.25 Мастер общестроительных работ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г.10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 нарушение зрения, нарушение слуха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Промспецстрой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33477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08.01.28 Мастер отделочных строительных и декоративных работ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г.10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 нарушение зрения, нарушение слуха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Промспецстрой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727365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08.01.29 Мастер по ремонту и обслуживанию инженерных систем жилищно-коммунального хозяйства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г.10 мес.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нарушение зрения, нарушение слуха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344394"/>
                  </a:ext>
                </a:extLst>
              </a:tr>
              <a:tr h="53627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54.01.01 Исполнитель художественно-оформительских работ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г.10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НОДА (мобильные), нарушение зрения, нарушение слуха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267263"/>
                  </a:ext>
                </a:extLst>
              </a:tr>
              <a:tr h="44988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54.01.20 Графический дизайнер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НОДА (мобильные), нарушение слуха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922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92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3503" y="181250"/>
            <a:ext cx="8819322" cy="130962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«Рязанский железнодорожный колледж»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0870"/>
            <a:ext cx="10969487" cy="5198165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390013, г. Рязань, ул. Вокзальная, д. 32 А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391182, Рязанская область,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Рыбновский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р-н, с.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Пощупово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53%, По слуху – 57%, НОДА (мобильные) –57%, НОДА (на коляске) – 59%, УО – 56%  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F3337C-1C5E-4E14-B778-3894B1CF6DA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87" y="181250"/>
            <a:ext cx="1401416" cy="1309620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276331"/>
              </p:ext>
            </p:extLst>
          </p:nvPr>
        </p:nvGraphicFramePr>
        <p:xfrm>
          <a:off x="791547" y="3632200"/>
          <a:ext cx="10983687" cy="295555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499186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46470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08514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584580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97435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 (ТОП-10)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соматические, зрения,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"Рельеф-центр"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08.01.31 Электромонтажник электрических сетей и электрооборудования (ТОП-10)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"Рязанская нефтеперерабатывающая компания"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35.01.28 Мастер столярного и мебельного производства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ЗРР, соматические, зрения, слуха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"Лига"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177914"/>
              </p:ext>
            </p:extLst>
          </p:nvPr>
        </p:nvGraphicFramePr>
        <p:xfrm>
          <a:off x="791547" y="2588770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0844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146041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084830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/>
                        <a:t>Эл.почта</a:t>
                      </a:r>
                      <a:r>
                        <a:rPr lang="ru-RU" sz="1600" dirty="0"/>
                        <a:t> </a:t>
                      </a:r>
                      <a:r>
                        <a:rPr lang="en-US" sz="1600" dirty="0"/>
                        <a:t>zhd.coll.rzn@ryazan.gov.ru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</a:t>
                      </a:r>
                      <a:r>
                        <a:rPr lang="ru-RU" sz="1600" dirty="0" err="1"/>
                        <a:t>айт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http://rzn-jd.ru/</a:t>
                      </a:r>
                      <a:r>
                        <a:rPr lang="en-US" sz="1600" dirty="0"/>
                        <a:t> 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VK </a:t>
                      </a:r>
                      <a:r>
                        <a:rPr lang="en-US" sz="1600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https://vk.com/rzn_jd_college</a:t>
                      </a:r>
                      <a:r>
                        <a:rPr lang="en-US" sz="1600" dirty="0"/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 (4912) 39-30-34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4662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152808"/>
            <a:ext cx="10236199" cy="953183"/>
          </a:xfrm>
        </p:spPr>
        <p:txBody>
          <a:bodyPr>
            <a:noAutofit/>
          </a:bodyPr>
          <a:lstStyle/>
          <a:p>
            <a:pPr algn="ctr"/>
            <a:r>
              <a:rPr lang="ru-RU" sz="19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1900" b="1" i="1" dirty="0">
                <a:latin typeface="Georgia" panose="02040502050405020303" pitchFamily="18" charset="0"/>
              </a:rPr>
            </a:br>
            <a:r>
              <a:rPr lang="ru-RU" sz="1900" b="1" i="1" dirty="0">
                <a:latin typeface="Georgia" panose="02040502050405020303" pitchFamily="18" charset="0"/>
              </a:rPr>
              <a:t>«Рязанский колледж электроники»</a:t>
            </a:r>
            <a:endParaRPr lang="ru-RU" sz="19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69" y="1105992"/>
            <a:ext cx="11498018" cy="558304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г. Рязань, ул. Циолковского, д.19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г. Рязань, ул. Куйбышевское шоссе, д. 18 к. 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/>
              <a:t>Доступная среда: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зрению – 31%, По слуху –  30%, НОДА (мобильные) – 35%, НОДА (на коляске) – 35%, УО – 33%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800" dirty="0"/>
              <a:t> </a:t>
            </a:r>
          </a:p>
          <a:p>
            <a:pPr marL="0" indent="0">
              <a:buNone/>
            </a:pPr>
            <a:endParaRPr lang="ru-RU" sz="1500" dirty="0"/>
          </a:p>
          <a:p>
            <a:pPr marL="0" indent="0">
              <a:buNone/>
            </a:pPr>
            <a:r>
              <a:rPr lang="ru-RU" sz="1500" dirty="0"/>
              <a:t>Профессии/специальности для лиц с ОВЗ и инвалидностью: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35662"/>
              </p:ext>
            </p:extLst>
          </p:nvPr>
        </p:nvGraphicFramePr>
        <p:xfrm>
          <a:off x="384313" y="2572090"/>
          <a:ext cx="11611328" cy="420838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09722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5171485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185928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394441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846959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53694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23.02.01 Организация перевозок и управление на транспорте (по видам)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 месяцев</a:t>
                      </a: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404867">
                <a:tc>
                  <a:txBody>
                    <a:bodyPr/>
                    <a:lstStyle/>
                    <a:p>
                      <a:pPr algn="ctr"/>
                      <a:r>
                        <a:rPr lang="ru-RU" sz="1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Информационные системы и программирование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</a:t>
                      </a:r>
                      <a:r>
                        <a:rPr lang="ru-RU" sz="15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месяцев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606944"/>
                  </a:ext>
                </a:extLst>
              </a:tr>
              <a:tr h="467360">
                <a:tc>
                  <a:txBody>
                    <a:bodyPr/>
                    <a:lstStyle/>
                    <a:p>
                      <a:pPr algn="ctr"/>
                      <a:r>
                        <a:rPr lang="ru-RU" sz="1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09.02.06 Сетевое и системное администрирование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</a:t>
                      </a:r>
                      <a:r>
                        <a:rPr lang="ru-RU" sz="15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месяцев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61620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algn="ctr"/>
                      <a:r>
                        <a:rPr lang="ru-RU" sz="1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10.02.05 Обеспечение информационной безопасности автоматизированных систем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</a:t>
                      </a:r>
                      <a:r>
                        <a:rPr lang="ru-RU" sz="15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месяцев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61189"/>
                  </a:ext>
                </a:extLst>
              </a:tr>
              <a:tr h="477520">
                <a:tc>
                  <a:txBody>
                    <a:bodyPr/>
                    <a:lstStyle/>
                    <a:p>
                      <a:pPr algn="ctr"/>
                      <a:r>
                        <a:rPr lang="ru-RU" sz="1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11.02.17 Разработка электронных устройств и систем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месяцев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58186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r>
                        <a:rPr lang="ru-RU" sz="1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11.02.16 Монтаж, техническое обслуживание</a:t>
                      </a:r>
                      <a:r>
                        <a:rPr lang="ru-RU" sz="15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ремонт электронных приборов и устройств (ТОП-10)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 месяцев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00677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r>
                        <a:rPr lang="ru-RU" sz="15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15.02.10 Мехатроника и робототехника (по отраслям)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8 месяцев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завод "Красное Знамя"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3255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653271"/>
              </p:ext>
            </p:extLst>
          </p:nvPr>
        </p:nvGraphicFramePr>
        <p:xfrm>
          <a:off x="346992" y="1896450"/>
          <a:ext cx="11332499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75922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799183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536302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621092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</a:rPr>
                        <a:t>electronic.coll.rzn@ryazan.gov.ru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https://xn--j1al4b.xn--p1ai/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https://vk.com/rke_professionalitet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 (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4912)44-25-55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28" y="0"/>
            <a:ext cx="1133051" cy="112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55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086" y="365125"/>
            <a:ext cx="8225340" cy="1026353"/>
          </a:xfrm>
        </p:spPr>
        <p:txBody>
          <a:bodyPr>
            <a:noAutofit/>
          </a:bodyPr>
          <a:lstStyle/>
          <a:p>
            <a:pPr algn="ctr"/>
            <a:r>
              <a:rPr lang="ru-RU" sz="2200" b="1" i="1" dirty="0">
                <a:latin typeface="Georgia" panose="02040502050405020303" pitchFamily="18" charset="0"/>
              </a:rPr>
              <a:t>Автономная некоммерческая организация </a:t>
            </a:r>
            <a:br>
              <a:rPr lang="ru-RU" sz="2200" b="1" i="1" dirty="0">
                <a:latin typeface="Georgia" panose="02040502050405020303" pitchFamily="18" charset="0"/>
              </a:rPr>
            </a:br>
            <a:r>
              <a:rPr lang="ru-RU" sz="2200" b="1" i="1" dirty="0">
                <a:latin typeface="Georgia" panose="02040502050405020303" pitchFamily="18" charset="0"/>
              </a:rPr>
              <a:t>профессионального образования </a:t>
            </a:r>
            <a:br>
              <a:rPr lang="ru-RU" sz="2200" b="1" i="1" dirty="0">
                <a:latin typeface="Georgia" panose="02040502050405020303" pitchFamily="18" charset="0"/>
              </a:rPr>
            </a:br>
            <a:r>
              <a:rPr lang="ru-RU" sz="2200" b="1" i="1" dirty="0">
                <a:latin typeface="Georgia" panose="02040502050405020303" pitchFamily="18" charset="0"/>
              </a:rPr>
              <a:t>«Колледж правосудия»</a:t>
            </a:r>
            <a:endParaRPr lang="ru-RU" sz="22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256" y="1538300"/>
            <a:ext cx="10969487" cy="5078896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390046, Рязанская Область, г. Рязань, ул. Есенина, д. 116/1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нет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29%, По слуху – 30%, НОДА (мобильные) – 33%, НОДА (на коляске) –  33%, УО – 31%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21250"/>
              </p:ext>
            </p:extLst>
          </p:nvPr>
        </p:nvGraphicFramePr>
        <p:xfrm>
          <a:off x="627481" y="4077748"/>
          <a:ext cx="10732944" cy="19415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00848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4208688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213450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3588908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</a:tblGrid>
              <a:tr h="71309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40.02.04 Юриспруденция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1год10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6499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40.02.03 Право и судебное администрирование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1год10 месяцев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073503"/>
              </p:ext>
            </p:extLst>
          </p:nvPr>
        </p:nvGraphicFramePr>
        <p:xfrm>
          <a:off x="627481" y="2956560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70924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663687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804707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rzn_apu@mail.ru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Сайт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:collegepravosudiya.ru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https://vk.com/collegepravosudiya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 (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4912)44-25-86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DB479E-DF16-4DAF-BFB8-39053C4193D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7101" r="6335" b="14172"/>
          <a:stretch>
            <a:fillRect/>
          </a:stretch>
        </p:blipFill>
        <p:spPr bwMode="auto">
          <a:xfrm>
            <a:off x="1490870" y="240804"/>
            <a:ext cx="1292087" cy="11307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6729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877" y="365125"/>
            <a:ext cx="8912965" cy="1026353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«Рязанский колледж имени Героя Советского Союза Н.Н. Комарова»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0626"/>
            <a:ext cx="10969487" cy="5158409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Рязанская обл., Рязанский р-он, п.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Варские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Юбилейная, д.6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Рязанская обл., Рязанский р-он, п.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Варские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Советская, д.5</a:t>
            </a:r>
          </a:p>
          <a:p>
            <a:pPr marL="0" indent="0">
              <a:buNone/>
            </a:pPr>
            <a:r>
              <a:rPr lang="ru-RU" sz="1600" dirty="0"/>
              <a:t>Доступная среда: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зрению –  48%, По слуху –  47%, НОДА (мобильные) – 51%, НОДА (на коляске) – 51%,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УО – 49%   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68141"/>
              </p:ext>
            </p:extLst>
          </p:nvPr>
        </p:nvGraphicFramePr>
        <p:xfrm>
          <a:off x="814872" y="3843336"/>
          <a:ext cx="10983687" cy="161443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303037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08514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584580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97435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35.01.26 Мастер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растениеводства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слуха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Liberation Serif"/>
                        </a:rPr>
                        <a:t>ООО «Орион»</a:t>
                      </a:r>
                      <a:endParaRPr lang="ru-RU" sz="1800" dirty="0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029788"/>
              </p:ext>
            </p:extLst>
          </p:nvPr>
        </p:nvGraphicFramePr>
        <p:xfrm>
          <a:off x="838199" y="2608265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83171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110154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845993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/>
                        <a:t>Эл.почта</a:t>
                      </a:r>
                      <a:r>
                        <a:rPr lang="ru-RU" sz="1600" dirty="0"/>
                        <a:t>:</a:t>
                      </a:r>
                      <a:r>
                        <a:rPr lang="en-US" sz="1600" baseline="0" dirty="0"/>
                        <a:t> rkimk@ryazan.gov.ru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</a:t>
                      </a:r>
                      <a:r>
                        <a:rPr lang="ru-RU" sz="1600" dirty="0" err="1"/>
                        <a:t>айт</a:t>
                      </a:r>
                      <a:r>
                        <a:rPr lang="en-US" sz="1600" dirty="0"/>
                        <a:t>:</a:t>
                      </a:r>
                      <a:r>
                        <a:rPr lang="en-US" sz="1600" baseline="0" dirty="0"/>
                        <a:t> https://rkimk.ru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VK:</a:t>
                      </a:r>
                      <a:r>
                        <a:rPr lang="en-US" sz="1600" baseline="0" dirty="0"/>
                        <a:t> https://vk.com/stydsovet1962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 (4912)26-12-18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5215" y="284131"/>
            <a:ext cx="1335108" cy="102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96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5878" y="155247"/>
            <a:ext cx="9047922" cy="1130231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«Рязанский технологический колледж»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1" y="1285478"/>
            <a:ext cx="11513046" cy="5403558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390035, г. Рязань, проезд Гоголя, д. 6</a:t>
            </a:r>
          </a:p>
          <a:p>
            <a:pPr marL="0" lv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390035, г. Рязань, проезд Гоголя, д. 4а; 390035, г. Рязань, ул. 10-я Линия, д. 2б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33%, По слуху –  37%, НОДА (мобильные) – 36%, НОДА (на коляске) –  37%,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УО – 35%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714119"/>
              </p:ext>
            </p:extLst>
          </p:nvPr>
        </p:nvGraphicFramePr>
        <p:xfrm>
          <a:off x="453566" y="2937809"/>
          <a:ext cx="11250754" cy="384869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694927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36144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716033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851647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56620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5042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 Строительство и эксплуатация зданий и сооружений (ТОП-10)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слуха, соматические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"Агентство кадастровых работ"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53232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38.02.01 Экономика и бухгалтерский учет (по отраслям) (ТОП-10)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слуха, соматические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Стройхолдинг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5107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38.02.05 Товароведение и экспертиза качества потребительских товаров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195547"/>
                  </a:ext>
                </a:extLst>
              </a:tr>
              <a:tr h="53232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 (ТОП-10)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зрения, слуха, соматические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«Рельеф-центр»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23878"/>
                  </a:ext>
                </a:extLst>
              </a:tr>
              <a:tr h="55384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19.02.03 Технология хлеба, кондитерских и макаронных изделий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слуха, соматические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943490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708988"/>
              </p:ext>
            </p:extLst>
          </p:nvPr>
        </p:nvGraphicFramePr>
        <p:xfrm>
          <a:off x="854424" y="2258829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65446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1772816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901056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Эл. почта: tehno.coll.rzn@ryazan.gov.ru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Сайт: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https://rgtc.ru/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VK: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https://vk.com/rtc_professionalitet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8 (4912)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98-13-13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8A5F018E-2C96-454C-98FF-65CB97546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 descr="Component 46">
            <a:extLst>
              <a:ext uri="{FF2B5EF4-FFF2-40B4-BE49-F238E27FC236}">
                <a16:creationId xmlns:a16="http://schemas.microsoft.com/office/drawing/2014/main" id="{2008B863-E167-4ACD-AA96-5372DCDE7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768" y="155247"/>
            <a:ext cx="1030925" cy="97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442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68C8775-0F9F-4634-BFA4-37804D87EC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077397"/>
              </p:ext>
            </p:extLst>
          </p:nvPr>
        </p:nvGraphicFramePr>
        <p:xfrm>
          <a:off x="628261" y="145917"/>
          <a:ext cx="11116699" cy="656616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03853">
                  <a:extLst>
                    <a:ext uri="{9D8B030D-6E8A-4147-A177-3AD203B41FA5}">
                      <a16:colId xmlns:a16="http://schemas.microsoft.com/office/drawing/2014/main" val="2688826841"/>
                    </a:ext>
                  </a:extLst>
                </a:gridCol>
                <a:gridCol w="5085183">
                  <a:extLst>
                    <a:ext uri="{9D8B030D-6E8A-4147-A177-3AD203B41FA5}">
                      <a16:colId xmlns:a16="http://schemas.microsoft.com/office/drawing/2014/main" val="569166046"/>
                    </a:ext>
                  </a:extLst>
                </a:gridCol>
                <a:gridCol w="1343609">
                  <a:extLst>
                    <a:ext uri="{9D8B030D-6E8A-4147-A177-3AD203B41FA5}">
                      <a16:colId xmlns:a16="http://schemas.microsoft.com/office/drawing/2014/main" val="3506884841"/>
                    </a:ext>
                  </a:extLst>
                </a:gridCol>
                <a:gridCol w="1956940">
                  <a:extLst>
                    <a:ext uri="{9D8B030D-6E8A-4147-A177-3AD203B41FA5}">
                      <a16:colId xmlns:a16="http://schemas.microsoft.com/office/drawing/2014/main" val="1041168602"/>
                    </a:ext>
                  </a:extLst>
                </a:gridCol>
                <a:gridCol w="2227114">
                  <a:extLst>
                    <a:ext uri="{9D8B030D-6E8A-4147-A177-3AD203B41FA5}">
                      <a16:colId xmlns:a16="http://schemas.microsoft.com/office/drawing/2014/main" val="32281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50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19.02.11 Технология продуктов питания из растительного сырья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слуха, соматические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"Хлебозавод № 3 города Рязани"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471947"/>
                  </a:ext>
                </a:extLst>
              </a:tr>
              <a:tr h="5790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 (профессионалитет)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слуха, соматические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Стройхолдинг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80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слуха, соматические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Стройхолдинг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47297"/>
                  </a:ext>
                </a:extLst>
              </a:tr>
              <a:tr h="5042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29.02.04 Конструирование, моделирование и технология изготовления швейных изделий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02416"/>
                  </a:ext>
                </a:extLst>
              </a:tr>
              <a:tr h="76517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29.02.10 Конструирование, моделирование и технология изготовления изделий легкой промышленности  (швейные изделия) (ТОП-10)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dirty="0">
                          <a:effectLst/>
                          <a:latin typeface="Liberation Serif"/>
                        </a:rPr>
                        <a:t>ООО «Пять звезд», </a:t>
                      </a:r>
                    </a:p>
                    <a:p>
                      <a:pPr algn="l" fontAlgn="t"/>
                      <a:r>
                        <a:rPr lang="ru-RU" sz="1600" dirty="0">
                          <a:effectLst/>
                          <a:latin typeface="Liberation Serif"/>
                        </a:rPr>
                        <a:t>ООО «Медея»</a:t>
                      </a:r>
                      <a:endParaRPr lang="ru-RU" sz="1600" dirty="0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0284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43.02.13 Технология парикмахерского искусства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602710"/>
                  </a:ext>
                </a:extLst>
              </a:tr>
              <a:tr h="5792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43.02.17 Технология индустрии красоты (профессионалитет)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-Сити"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88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54.02.01 Дизайн (по отраслям)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ЭкоГаз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487929"/>
                  </a:ext>
                </a:extLst>
              </a:tr>
              <a:tr h="37672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54.02.20 Графический дизайнер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Фирма "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Кремас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883027"/>
                  </a:ext>
                </a:extLst>
              </a:tr>
              <a:tr h="42644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09.02.06 Сетевое и системное администрирование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026319"/>
                  </a:ext>
                </a:extLst>
              </a:tr>
              <a:tr h="57912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Информационные системы и программирование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слуха, соматические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9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237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120" y="192251"/>
            <a:ext cx="8763000" cy="847449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«Рязанский медицинский колледж»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67" y="1039700"/>
            <a:ext cx="11390919" cy="564933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390035, Рязанская область, г. Рязань, ул. Баженова, д. 36 корп. 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390035, Рязанская область, г. Рязань, ул. Баженова, д. 24 корп. 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зрению – 37%, По слуху – 42%, НОДА (мобильные) – 43%, НОДА (на коляске) –  46%, УО – 40% 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5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181818"/>
              </p:ext>
            </p:extLst>
          </p:nvPr>
        </p:nvGraphicFramePr>
        <p:xfrm>
          <a:off x="492863" y="2794789"/>
          <a:ext cx="11206273" cy="383797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82601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263900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229616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3395772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435571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31.02.01 Лечебное дело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 / 3 г.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соматические, </a:t>
                      </a:r>
                      <a:r>
                        <a:rPr lang="ru-RU" sz="16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ЗРР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Медицинские организации, подведомственные министерству здравоохранения Рязанской области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506574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34.02.01 Сестринское дело </a:t>
                      </a:r>
                    </a:p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(ТОП-10)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г. 10 мес. / 2 г.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соматические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506808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31.02.02 Акушерское дело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6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</a:t>
                      </a:r>
                      <a:r>
                        <a:rPr lang="ru-RU" sz="16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ЗРР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202839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33.02.01 Фармация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г. 10 мес. / 2 г.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соматические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521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31.02.03 Лабораторная диагностика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(мобильные), 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слуха, соматические, </a:t>
                      </a:r>
                      <a:r>
                        <a:rPr lang="ru-RU" sz="16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ЗРР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31.02.05 Стоматология ортопедическая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г. 10 мес.</a:t>
                      </a:r>
                    </a:p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(мобильные), 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зрения, слуха, соматические, </a:t>
                      </a:r>
                      <a:r>
                        <a:rPr lang="ru-RU" sz="16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ЗРР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469250"/>
              </p:ext>
            </p:extLst>
          </p:nvPr>
        </p:nvGraphicFramePr>
        <p:xfrm>
          <a:off x="492863" y="1887149"/>
          <a:ext cx="10937035" cy="3708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246122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3007360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785836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Эл.почта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medcollegerzn@ryazangov.ru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400" b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айт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https://medcollege62-rzn.ru/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https://</a:t>
                      </a:r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vk.com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rznmedcollege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(4912) 75-23-41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60" y="168965"/>
            <a:ext cx="1489870" cy="8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154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10" y="168965"/>
            <a:ext cx="9717220" cy="1212574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</a:t>
            </a:r>
            <a:r>
              <a:rPr lang="ru-RU" sz="2000" b="1" i="1" dirty="0" err="1">
                <a:latin typeface="Georgia" panose="02040502050405020303" pitchFamily="18" charset="0"/>
              </a:rPr>
              <a:t>Касимовский</a:t>
            </a:r>
            <a:r>
              <a:rPr lang="ru-RU" sz="2000" b="1" i="1" dirty="0">
                <a:latin typeface="Georgia" panose="02040502050405020303" pitchFamily="18" charset="0"/>
              </a:rPr>
              <a:t> нефтегазовый колледж»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71" y="1381539"/>
            <a:ext cx="11155016" cy="5476461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391300, Рязанская область, г. Касимов, ул. Советская д. 18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391300, Рязанская область, г. Касимов, ул. Горького д. 8 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30%, По слуху –  32%, НОДА (мобильные) – 31%, НОДА (на коляске) –  34%,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УО – 30%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/>
              <a:t>Профессии/специальности для лиц с ОВЗ и инвалидностью: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30461"/>
              </p:ext>
            </p:extLst>
          </p:nvPr>
        </p:nvGraphicFramePr>
        <p:xfrm>
          <a:off x="652671" y="2721474"/>
          <a:ext cx="11155016" cy="390525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48945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471984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3222487">
                  <a:extLst>
                    <a:ext uri="{9D8B030D-6E8A-4147-A177-3AD203B41FA5}">
                      <a16:colId xmlns:a16="http://schemas.microsoft.com/office/drawing/2014/main" val="385457385"/>
                    </a:ext>
                  </a:extLst>
                </a:gridCol>
              </a:tblGrid>
              <a:tr h="587066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работодателя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499831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38.02.01 Экономика и бухгалтерский учет (по отраслям) (ТОП-10)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Соматические заболевания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«ГРПЗ»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«Газпром ПХГ»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52178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 Строительство</a:t>
                      </a:r>
                      <a:r>
                        <a:rPr lang="ru-RU" sz="1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эксплуатация зданий и сооружений (ТОП-10)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Соматические заболевания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АО «ГРПЗ»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«Газпром ПХГ»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АО «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Елатомский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приборный завод»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1492021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08.02.08 Монтаж и эксплуатация оборудования и систем газоснабжения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Соматические заболевания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АО Транснефть-Верхняя Волга»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ЗАО «Многоотраслевая производственная компания КРЗ»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АО «ГРПЗ»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АО «РНПК»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«Газпром ПХГ»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АО «Газпром газораспределение Рязанская область»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АО «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Елатомский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приборный завод»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70564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21.02.03 Сооружение и эксплуатация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газонефтепроводов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газонефтехранилищ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(ТОП-10)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Соматические заболевания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Транснефть-Верхняя Волга»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«ГРПЗ», АО «РНПК», ООО «Газпром ПХГ»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003753"/>
              </p:ext>
            </p:extLst>
          </p:nvPr>
        </p:nvGraphicFramePr>
        <p:xfrm>
          <a:off x="652670" y="2039184"/>
          <a:ext cx="10937035" cy="320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0844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372258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858613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251732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Эл.почта  </a:t>
                      </a:r>
                      <a:r>
                        <a:rPr lang="en-US" sz="1500" u="sng" kern="1200" dirty="0">
                          <a:solidFill>
                            <a:schemeClr val="bg1"/>
                          </a:solidFill>
                        </a:rPr>
                        <a:t>ng.coll.kasimov@ryazan.gov.ru</a:t>
                      </a:r>
                      <a:endParaRPr lang="ru-RU" sz="15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айт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http://kngk62.ru/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sz="15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https://vk.com/kngk62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8 (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49131)2-46-46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1026" name="Picture 2" descr="эмблема_КНГК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2670" y="146321"/>
            <a:ext cx="1169440" cy="1114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3526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785280"/>
              </p:ext>
            </p:extLst>
          </p:nvPr>
        </p:nvGraphicFramePr>
        <p:xfrm>
          <a:off x="740958" y="415375"/>
          <a:ext cx="10958573" cy="602724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5274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295484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657052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02092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578671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89627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68915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09.02.07 Информационные системы и программирование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Соматические заболевания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«ГРПЗ»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«Газпром ПХГ»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Елатомский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приборный завод»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103491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23.02.07 Техническое обслуживание  и ремонт двигателей, систем и агрегатов автомобилей (ТОП-10)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Соматические заболевания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«ГРПЗ»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«Газпром ПХГ»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Елатомский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приборный завод»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Автотехцентр ИП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Терегулов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ИП Конов В.В.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ИП Копылова О.В.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476118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18.02.09 Переработка нефти и газа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 года 10 мес.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Соматические заболевания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Транснефть-Верхняя Волга»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ЗАО «Многоотраслевая производственная компания КРЗ»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«ГРПЗ»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«РНПК»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«Газпром ПХГ»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428474"/>
                  </a:ext>
                </a:extLst>
              </a:tr>
              <a:tr h="114363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15.02.17 Монтаж, техническое обслуживание, эксплуатация и ремонт промышленного оборудования (по отраслям)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 года 8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Соматические заболевания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Транснефть-Верхняя Волга»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ЗАО «Многоотраслевая производственная компания КРЗ»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«ГРПЗ»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«РНПК»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«Газпром ПХГ»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Елатомский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приборный завод»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422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22.02.03 Литейное производство черных и цветных металлов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Соматические заболевания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"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Приокский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завод цветных металлов"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8203" y="129835"/>
            <a:ext cx="9365974" cy="847449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>
                <a:latin typeface="Georgia" panose="02040502050405020303" pitchFamily="18" charset="0"/>
              </a:rPr>
              <a:t>Федеральное казенное профессиональное образовательное учреждение "Михайловский экономический колледж-интернат" Министерства труда и социальной защиты Российской Федерации</a:t>
            </a:r>
            <a:endParaRPr lang="ru-RU" sz="18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563" y="1064227"/>
            <a:ext cx="11401909" cy="169191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391711, Рязанская область, г. Михайлов, ул. Новая, д.6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391711, Рязанская область, г. Михайлов, ул. Новая, д.6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64%, По слуху –  67%, НОДА (мобильные) – 71%, НОДА (на коляске) – 72%, УО – 67%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F3337C-1C5E-4E14-B778-3894B1CF6DA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7" y="86830"/>
            <a:ext cx="979541" cy="977397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05360"/>
              </p:ext>
            </p:extLst>
          </p:nvPr>
        </p:nvGraphicFramePr>
        <p:xfrm>
          <a:off x="443641" y="2756137"/>
          <a:ext cx="11120534" cy="380199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9514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2731456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433461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636047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</a:tblGrid>
              <a:tr h="60679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9217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Информационные системы и программирование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Обслуживающие себя самостоятельно.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(коляска),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зрения (кроме тотально незрячих), слуха (кроме тотально не слышащих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обслуживающие себя самостоятельно.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76107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38.02.01 Экономика и бухгалтерский учет (по отраслям) (ТОП-10)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Обслуживающие себя самостоятельно.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(коляска),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зрения (кроме тотально незрячих), слуха (кроме тотально не слышащих)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7398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Обслуживающие себя самостоятельно.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зрения (кроме тотально незрячих), слуха (кроме тотально не слышащих)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74941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49.02.02 Адаптивная физическая культура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Обслуживающие себя самостоятельно.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(коляска),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зрения (кроме тотально незрячих), слуха (кроме тотально не слышащих)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20276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472468"/>
              </p:ext>
            </p:extLst>
          </p:nvPr>
        </p:nvGraphicFramePr>
        <p:xfrm>
          <a:off x="443641" y="1938224"/>
          <a:ext cx="11368914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36480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804450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948474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679510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5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mbox@meki62.ru</a:t>
                      </a:r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5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http://meki62.ru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VK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https://vk.com/meki62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8 (49130) 2-18-90 </a:t>
                      </a:r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779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734" y="242597"/>
            <a:ext cx="8920065" cy="969978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«Новомичуринский многоотраслевой техникум»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00200"/>
            <a:ext cx="10969487" cy="508883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391160 Рязанская область,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Пронский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район, г. Новомичуринск, п-т Энергетиков д. 28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нет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/>
              <a:t>Доступная среда: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зрению –  22%, По слуху –  23%, НОДА (мобильные) – 24%, НОДА (на коляске) –  24%,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УО – 22%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722966"/>
              </p:ext>
            </p:extLst>
          </p:nvPr>
        </p:nvGraphicFramePr>
        <p:xfrm>
          <a:off x="768220" y="3339980"/>
          <a:ext cx="10983687" cy="31089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441233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522653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38594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3007154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753489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67430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</a:t>
                      </a: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"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Новомичуринская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средняя общеобразовательная школа № 2 имени И.В. Мичурина"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Пронского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 Рязанской области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1140580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23.02.07 Техническое обслуживание и ремонт двигателей, систем и агрегатов автомобилей (ТОП-10)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по благоустройству МО -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Новомичуринское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г.п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Пронского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Рязанской области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07265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774649"/>
              </p:ext>
            </p:extLst>
          </p:nvPr>
        </p:nvGraphicFramePr>
        <p:xfrm>
          <a:off x="838199" y="2417870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0621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3946849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786252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aet_gres@mail,ru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http://www.nmt-gres.ru/dokumenty.html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https://vk.com/nmt.gres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 (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49141)2-29-65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531433-4977-4EDE-9BF2-F01039CF20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78" y="142598"/>
            <a:ext cx="1274167" cy="127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37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035" y="168965"/>
            <a:ext cx="9658197" cy="1043609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>
                <a:effectLst/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«Сасовский индустриальный колледж имени полного кавалера ордена Славы В.М. </a:t>
            </a:r>
            <a:r>
              <a:rPr lang="ru-RU" sz="1800" b="1" i="1" dirty="0" err="1">
                <a:effectLst/>
                <a:latin typeface="Georgia" panose="02040502050405020303" pitchFamily="18" charset="0"/>
              </a:rPr>
              <a:t>Шемарова</a:t>
            </a:r>
            <a:r>
              <a:rPr lang="ru-RU" sz="1800" b="1" i="1" dirty="0">
                <a:effectLst/>
                <a:latin typeface="Georgia" panose="02040502050405020303" pitchFamily="18" charset="0"/>
              </a:rPr>
              <a:t>»</a:t>
            </a:r>
            <a:endParaRPr lang="ru-RU" sz="1800" b="1" i="1" dirty="0">
              <a:latin typeface="Georgia" panose="02040502050405020303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91478"/>
            <a:ext cx="10969487" cy="5297557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391430, Рязанская область, г. Сасово, Промышленный проезд, д.1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общежития:391430, Рязанская область, г. Сасово, Проспект Свободы, д.22а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11%, По слуху – 12%, НОДА (мобильные) – 10%, НОДА (на коляске) – 12%, УО – 11%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666110"/>
              </p:ext>
            </p:extLst>
          </p:nvPr>
        </p:nvGraphicFramePr>
        <p:xfrm>
          <a:off x="838199" y="3619610"/>
          <a:ext cx="10515603" cy="24231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76247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2598188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680331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5474607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</a:tblGrid>
              <a:tr h="81147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</a:t>
                      </a:r>
                    </a:p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38.02.01 Экономика и бухгалтерский учет (по отраслям) (ТОП-10)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слуха, тугоухость (слабослышащие с развитой речью); Нарушение зрения (имеющие остроту зрения от 0,05 до 0,2 на лучше видящем глазу, с коррекцией обычными очками).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7502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38.01.02 Продавец, контролер-кассир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слуха, тугоухость (слабослышащие с развитой речью); Нарушение зрения (имеющие остроту зрения от 0,05 до 0,2 на лучше видящем глазу, с коррекцией обычными очками).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958812"/>
              </p:ext>
            </p:extLst>
          </p:nvPr>
        </p:nvGraphicFramePr>
        <p:xfrm>
          <a:off x="824000" y="2551706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0844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1858930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371941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Эл.почта: </a:t>
                      </a:r>
                      <a:r>
                        <a:rPr lang="en-US" sz="1600" dirty="0"/>
                        <a:t>ind.coll.sasovo@ryazan.gov.ru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http://techind.ru 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VK  https://vk.com/indcollegesasovo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 (</a:t>
                      </a:r>
                      <a:r>
                        <a:rPr lang="ru-RU" sz="1600" dirty="0"/>
                        <a:t>49133)2-26-58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8C4763-0921-4E2D-800B-5B1EE31064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1" t="26641" r="5039" b="29562"/>
          <a:stretch/>
        </p:blipFill>
        <p:spPr>
          <a:xfrm>
            <a:off x="466619" y="218660"/>
            <a:ext cx="1880901" cy="99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13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383" y="238273"/>
            <a:ext cx="9365974" cy="979914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«Спасский политехнический техникум»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20687"/>
            <a:ext cx="10969487" cy="5168348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391050 Рязанская область, г. Спасск-Рязанский, ул. Советская, д. 96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391050 Рязанская область, г. Спасск-Рязанский, ул. Советская, д. 96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43%, По слуху – 36%, НОДА (мобильные) – 37%, НОДА (на коляске) –  35%,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УО – 39%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875186"/>
              </p:ext>
            </p:extLst>
          </p:nvPr>
        </p:nvGraphicFramePr>
        <p:xfrm>
          <a:off x="838198" y="3640814"/>
          <a:ext cx="10515603" cy="188875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25919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4614763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215392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921001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</a:tblGrid>
              <a:tr h="97435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23.02.07 Техническое</a:t>
                      </a:r>
                      <a:r>
                        <a:rPr lang="ru-RU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обслуживание и ремонт двигателей, систем и агрегатов автомобилей (ТОП-10)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г. 10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118762"/>
              </p:ext>
            </p:extLst>
          </p:nvPr>
        </p:nvGraphicFramePr>
        <p:xfrm>
          <a:off x="838198" y="2659143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0844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146041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084830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politeh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teh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spassk@ryazan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gov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ru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http://spapl.ru/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https://vk.com/spasskiy.politeh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 (49135)3-41-82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05" y="238273"/>
            <a:ext cx="1508719" cy="105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255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6465" y="168965"/>
            <a:ext cx="8377334" cy="121778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Областное  государственное бюджетное профессиональное</a:t>
            </a:r>
            <a:b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образовательное учреждение</a:t>
            </a:r>
            <a:b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«Шиловский агротехнологический техникум»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91478"/>
            <a:ext cx="10969487" cy="5297557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391537, с.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Инякино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Шиловский р-н, Рязанская область,  ул.Садовая ,д.6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: 391537, с.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Инякино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Шиловский р-н, Рязанская область, ул.Садовая д.4, д.5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42%, По слуху –  47%, НОДА (мобильные) – 47%, НОДА (на коляске) – 48%, УО – 45%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578270"/>
              </p:ext>
            </p:extLst>
          </p:nvPr>
        </p:nvGraphicFramePr>
        <p:xfrm>
          <a:off x="838198" y="3571240"/>
          <a:ext cx="10983687" cy="28956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303037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08514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584580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79513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дело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соматические,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35.02.16 Эксплуатация и ремонт сельскохозяйственной техники и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Разбердеевское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35.02.01 Лесное и лесопарковое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ЗРР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ГКУ РО «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Шиловское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лесничество»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47371"/>
              </p:ext>
            </p:extLst>
          </p:nvPr>
        </p:nvGraphicFramePr>
        <p:xfrm>
          <a:off x="838198" y="2474216"/>
          <a:ext cx="10937035" cy="4569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64026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941983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333309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456944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Эл. почта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inbox.shat@mail.ru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xn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--80a0bav.xn--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plai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VK  https://vk.com/club216558366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 (49136)2-53-80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21" y="149998"/>
            <a:ext cx="1906699" cy="113481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25996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112" y="168965"/>
            <a:ext cx="8759687" cy="1080715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«Рязанский многопрофильный колледж»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1391478"/>
            <a:ext cx="11221277" cy="5297557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390025, г. Рязань, ул. Кутузова, д. 46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нет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47%, По слуху – 48%, НОДА (мобильные) – 52%, НОДА (на коляске) –  53%, УО – 49%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649337"/>
              </p:ext>
            </p:extLst>
          </p:nvPr>
        </p:nvGraphicFramePr>
        <p:xfrm>
          <a:off x="604156" y="3429000"/>
          <a:ext cx="11100164" cy="32512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33353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541824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576992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3013359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334636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755563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764939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3г.10м.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Сахарный диабет, другие заболевания  по индивидуальному решению медицинской комиссии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829763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38.01.02 Продавец, контролер-кассир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2г.10м.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Сахарный диабет, другие заболевания  по индивидуальному решению медицинской комиссии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86695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23.01.17</a:t>
                      </a:r>
                      <a:r>
                        <a:rPr lang="ru-RU" sz="15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Мастер по ремонту и обслуживанию автомобилей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2г.10м.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Сахарный диабет, другие заболевания  по индивидуальному решению медицинской комиссии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"Дирекция благоустройства города"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129995"/>
              </p:ext>
            </p:extLst>
          </p:nvPr>
        </p:nvGraphicFramePr>
        <p:xfrm>
          <a:off x="604156" y="2419519"/>
          <a:ext cx="10937035" cy="518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0844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308111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922760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Эл.почта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mp.coll.rzn@ryazan.gov.ru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айт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https://tsfi-ryazan.ru/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 </a:t>
                      </a:r>
                      <a:r>
                        <a:rPr lang="en-US" sz="1400" u="sng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https://vk.com/club31572726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4912) 75-55-32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1026" name="Picture 2" descr="https://tsfi-ryazan.ru/img/images/emblem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017" y="104357"/>
            <a:ext cx="1052552" cy="128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715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4416" y="365125"/>
            <a:ext cx="8809383" cy="119335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Государственное автономное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«Рязанское художественное училище им. Г.К. Вагнера»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199" y="1558475"/>
            <a:ext cx="10969487" cy="5130560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390000 г. Рязань ул. Ленина, д. 32  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нет</a:t>
            </a:r>
          </a:p>
          <a:p>
            <a:pPr marL="0" indent="0">
              <a:buNone/>
            </a:pPr>
            <a:r>
              <a:rPr lang="ru-RU" sz="1500" dirty="0"/>
              <a:t>Доступная среда: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зрению – 15%, По слуху – 13%, НОДА (мобильные) – 16%, НОДА (на коляске) –  16%,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УО – 16%</a:t>
            </a:r>
            <a:endParaRPr lang="en-US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5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348516"/>
              </p:ext>
            </p:extLst>
          </p:nvPr>
        </p:nvGraphicFramePr>
        <p:xfrm>
          <a:off x="814871" y="3672295"/>
          <a:ext cx="10983687" cy="202746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3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8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845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435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54.02.05 Живопись (по видам)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слуху, соматические, ЗРР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0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54.02.01 Дизайн (по отраслям)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слуху, соматические, ЗРР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МБУДО ДШИ № 7 им. Ю.Н.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Холопова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149803"/>
              </p:ext>
            </p:extLst>
          </p:nvPr>
        </p:nvGraphicFramePr>
        <p:xfrm>
          <a:off x="838199" y="2704780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25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4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rhu.vagnera@ryazangov.ru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https://www.rhu.su/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lang="ru-RU" altLang="en-US" sz="1600" dirty="0">
                          <a:solidFill>
                            <a:schemeClr val="bg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lang="en-US" altLang="en-US" sz="1600" dirty="0">
                          <a:solidFill>
                            <a:schemeClr val="bg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vk.com/</a:t>
                      </a:r>
                      <a:r>
                        <a:rPr lang="en-US" altLang="en-US" sz="1600" dirty="0" err="1">
                          <a:solidFill>
                            <a:schemeClr val="bg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rhurzn</a:t>
                      </a:r>
                      <a:r>
                        <a:rPr lang="ru-RU" altLang="en-US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 (4912)28-93-28,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421534"/>
              </p:ext>
            </p:extLst>
          </p:nvPr>
        </p:nvGraphicFramePr>
        <p:xfrm>
          <a:off x="1029224" y="127733"/>
          <a:ext cx="1324167" cy="1430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6" imgW="5715000" imgH="5905500" progId="Word.Picture.8">
                  <p:embed/>
                </p:oleObj>
              </mc:Choice>
              <mc:Fallback>
                <p:oleObj r:id="rId6" imgW="5715000" imgH="5905500" progId="Word.Picture.8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29224" y="127733"/>
                        <a:ext cx="1324167" cy="143074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530" y="168964"/>
            <a:ext cx="8501269" cy="1331845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</a:t>
            </a:r>
            <a:r>
              <a:rPr lang="ru-RU" sz="2000" b="1" i="1" dirty="0" err="1">
                <a:latin typeface="Georgia" panose="02040502050405020303" pitchFamily="18" charset="0"/>
              </a:rPr>
              <a:t>Касимовский</a:t>
            </a:r>
            <a:r>
              <a:rPr lang="ru-RU" sz="2000" b="1" i="1" dirty="0">
                <a:latin typeface="Georgia" panose="02040502050405020303" pitchFamily="18" charset="0"/>
              </a:rPr>
              <a:t> техникум водного транспорта»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0809"/>
            <a:ext cx="10969487" cy="5188226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391300, Рязанская область, г.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Касимов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Советская 7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391300, Рязанская область, г.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Касимов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Московская 70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29%, По слуху – 28%, НОДА (мобильные) – 25%, НОДА (на коляске) – 27%,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УО – 27%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500" dirty="0"/>
          </a:p>
          <a:p>
            <a:pPr marL="0" indent="0">
              <a:buNone/>
            </a:pPr>
            <a:endParaRPr lang="ru-RU" sz="15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756512"/>
              </p:ext>
            </p:extLst>
          </p:nvPr>
        </p:nvGraphicFramePr>
        <p:xfrm>
          <a:off x="831098" y="3605475"/>
          <a:ext cx="10983687" cy="30835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303037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3256384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136710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97435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2года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НОДА(мобильные), соматические, слабослышащие, слабовидящие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59537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8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слабовидящие, слабослышащие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  Шабалин Роман Сергеевич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646170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10 месяцев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Соматические, слабослышащие, слабовидящие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"Московское речное пароходство"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6910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56895"/>
              </p:ext>
            </p:extLst>
          </p:nvPr>
        </p:nvGraphicFramePr>
        <p:xfrm>
          <a:off x="831098" y="2647234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91410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164702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4273421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707502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ktvt-13@yandex.ru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https://ktvt.info/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https://vk.com/tehnikumvodnogotransporta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5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 (49131) 2-21-46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1AFD31-C43F-4592-8629-8865E5CA96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916" y="168964"/>
            <a:ext cx="1225624" cy="133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90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0671" y="168966"/>
            <a:ext cx="8654562" cy="1341782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solidFill>
                  <a:prstClr val="black"/>
                </a:solidFill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ru-RU" sz="2000" b="1" i="1" dirty="0">
                <a:solidFill>
                  <a:prstClr val="black"/>
                </a:solidFill>
                <a:latin typeface="Georgia" panose="02040502050405020303" pitchFamily="18" charset="0"/>
              </a:rPr>
              <a:t>«</a:t>
            </a:r>
            <a:r>
              <a:rPr lang="ru-RU" sz="2000" b="1" i="1" dirty="0" err="1">
                <a:solidFill>
                  <a:prstClr val="black"/>
                </a:solidFill>
                <a:latin typeface="Georgia" panose="02040502050405020303" pitchFamily="18" charset="0"/>
              </a:rPr>
              <a:t>Скопинский</a:t>
            </a:r>
            <a:r>
              <a:rPr lang="ru-RU" sz="2000" b="1" i="1" dirty="0">
                <a:solidFill>
                  <a:prstClr val="black"/>
                </a:solidFill>
                <a:latin typeface="Georgia" panose="02040502050405020303" pitchFamily="18" charset="0"/>
              </a:rPr>
              <a:t> электротехнический  колледж»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10748"/>
            <a:ext cx="10969487" cy="5178287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</a:t>
            </a:r>
            <a:r>
              <a:rPr lang="ru-RU" sz="15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391800 Россия, Рязанская обл., г. Скопин, ул. Пушкина, д. 84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</a:t>
            </a:r>
            <a:r>
              <a:rPr lang="ru-RU" sz="15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Россия, Рязанская обл., г. Скопин, ул. К. Маркса, д. 261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33%, По слуху –  33%, НОДА (мобильные) – 33%, НОДА (на коляске) –  34%,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УО – 33%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endParaRPr lang="ru-RU" sz="15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703763"/>
              </p:ext>
            </p:extLst>
          </p:nvPr>
        </p:nvGraphicFramePr>
        <p:xfrm>
          <a:off x="838198" y="3429000"/>
          <a:ext cx="10835640" cy="314102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08511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4546494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857387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3623248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</a:tblGrid>
              <a:tr h="92200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5826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Информационные системы и программирование 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3г.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соматические, зрения, слуха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542246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13.02.07 Электроснабжение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3г. 10 мес.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678332"/>
                  </a:ext>
                </a:extLst>
              </a:tr>
              <a:tr h="106717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23.02.07 Техническое обслуживание и ремонт двигателей, систем и агрегатов автомобилей (ТОП-10)</a:t>
                      </a:r>
                      <a:endParaRPr lang="ru-RU" sz="17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3г. 10 мес.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соматические, зрения, слуха 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122037"/>
              </p:ext>
            </p:extLst>
          </p:nvPr>
        </p:nvGraphicFramePr>
        <p:xfrm>
          <a:off x="824000" y="2481689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1696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3538331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643808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537929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err="1"/>
                        <a:t>Эл.почта</a:t>
                      </a:r>
                      <a:r>
                        <a:rPr lang="ru-RU" sz="1400" dirty="0"/>
                        <a:t> </a:t>
                      </a:r>
                      <a:r>
                        <a:rPr lang="en-US" sz="1400" dirty="0"/>
                        <a:t>el.coll.skopin@ryazan.gov.ru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  <a:r>
                        <a:rPr lang="ru-RU" sz="1400" dirty="0" err="1"/>
                        <a:t>айт</a:t>
                      </a:r>
                      <a:r>
                        <a:rPr lang="en-US" sz="1400" dirty="0"/>
                        <a:t> </a:t>
                      </a:r>
                      <a:r>
                        <a:rPr lang="ru-RU" sz="1400" dirty="0"/>
                        <a:t> </a:t>
                      </a:r>
                      <a:r>
                        <a:rPr lang="en-US" sz="1400" dirty="0"/>
                        <a:t>https://xn--d1abenfatwj3i.xn--p1ai/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VK  https://vk.com/setkolledge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 (</a:t>
                      </a:r>
                      <a:r>
                        <a:rPr lang="ru-RU" sz="1400" dirty="0"/>
                        <a:t>49156) 50556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023" y="103446"/>
            <a:ext cx="1407301" cy="140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039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152452"/>
              </p:ext>
            </p:extLst>
          </p:nvPr>
        </p:nvGraphicFramePr>
        <p:xfrm>
          <a:off x="547416" y="408771"/>
          <a:ext cx="11294349" cy="527574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44433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512231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592053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8795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657682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947699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106161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38.02.01 Экономика и бухгалтерский учет (по отраслям) (ТОП-10)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3г.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соматические, зрения,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650240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 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3г. 10 мес.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Корневская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СОШ"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Скопинского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Рязанской области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491673"/>
                  </a:ext>
                </a:extLst>
              </a:tr>
              <a:tr h="1037619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08.01.31 Электромонтажник электрических сетей и электрооборудования (ТОП-10)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1г. 10 мес.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  "Побединская средняя общеобразовательная школа"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Скопинского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Рязанской области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67812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23.01.17 Мастер по ремонту и обслуживанию автомобилей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1г. 10 мес.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 (мобильные), соматические, зрения, слуха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"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Скопинский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автоагрегатный завод"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693609"/>
                  </a:ext>
                </a:extLst>
              </a:tr>
              <a:tr h="53718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3г. 10 мес.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270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726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997</TotalTime>
  <Words>6004</Words>
  <Application>Microsoft Office PowerPoint</Application>
  <PresentationFormat>Широкоэкранный</PresentationFormat>
  <Paragraphs>946</Paragraphs>
  <Slides>31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1" baseType="lpstr">
      <vt:lpstr>Arial</vt:lpstr>
      <vt:lpstr>Calibri</vt:lpstr>
      <vt:lpstr>Calibri Light</vt:lpstr>
      <vt:lpstr>Century Schoolbook</vt:lpstr>
      <vt:lpstr>Georgia</vt:lpstr>
      <vt:lpstr>Liberation Serif</vt:lpstr>
      <vt:lpstr>Microsoft Sans Serif</vt:lpstr>
      <vt:lpstr>Times New Roman</vt:lpstr>
      <vt:lpstr>Office Theme</vt:lpstr>
      <vt:lpstr>Microsoft Word Picture</vt:lpstr>
      <vt:lpstr>Профориентационный атлас профессий/специальностей для лиц с инвалидностью и ОВЗ в профессиональных образовательных организациях  Рязанской области</vt:lpstr>
      <vt:lpstr>Презентация PowerPoint</vt:lpstr>
      <vt:lpstr>Информация о БПОО Рязанской области</vt:lpstr>
      <vt:lpstr>Ресурсно-учебно-методический центр среднего профессионального образования</vt:lpstr>
      <vt:lpstr>ТОП-10 специальностей</vt:lpstr>
      <vt:lpstr>Областное государственное бюджетное профессиональное образовательное учреждение  «Рязанский автотранспортный техникум имени С. А. Живаго»</vt:lpstr>
      <vt:lpstr>Областное государственное бюджетное профессиональное  образовательное учреждение  «Рязанский педагогический колледж»</vt:lpstr>
      <vt:lpstr>Областное государственное бюджетное профессиональное образовательное учреждение  «Рязанский политехнический колледж»</vt:lpstr>
      <vt:lpstr>Презентация PowerPoint</vt:lpstr>
      <vt:lpstr>Презентация PowerPoint</vt:lpstr>
      <vt:lpstr>Областное государственное бюджетное профессиональное образовательное учреждение  «Рязанский строительный колледж имени Героя Советского Союза В.А. Беглова»</vt:lpstr>
      <vt:lpstr>Презентация PowerPoint</vt:lpstr>
      <vt:lpstr>Областное государственное бюджетное профессиональное образовательное учреждение  «Рязанский железнодорожный колледж»</vt:lpstr>
      <vt:lpstr>Областное государственное бюджетное профессиональное образовательное учреждение  «Рязанский колледж электроники»</vt:lpstr>
      <vt:lpstr>Автономная некоммерческая организация  профессионального образования  «Колледж правосудия»</vt:lpstr>
      <vt:lpstr>Областное государственное бюджетное профессиональное образовательное учреждение «Рязанский колледж имени Героя Советского Союза Н.Н. Комарова»</vt:lpstr>
      <vt:lpstr>Областное государственное бюджетное профессиональное образовательное учреждение  «Рязанский технологический колледж»</vt:lpstr>
      <vt:lpstr>Презентация PowerPoint</vt:lpstr>
      <vt:lpstr>Областное государственное бюджетное профессиональное образовательное учреждение  «Рязанский медицинский колледж»</vt:lpstr>
      <vt:lpstr>Областное государственное бюджетное профессиональное  образовательное учреждение  «Касимовский нефтегазовый колледж»</vt:lpstr>
      <vt:lpstr>Презентация PowerPoint</vt:lpstr>
      <vt:lpstr>Федеральное казенное профессиональное образовательное учреждение "Михайловский экономический колледж-интернат" Министерства труда и социальной защиты Российской Федерации</vt:lpstr>
      <vt:lpstr>Областное государственное бюджетное профессиональное образовательное учреждение  «Новомичуринский многоотраслевой техникум»</vt:lpstr>
      <vt:lpstr>Областное государственное бюджетное профессиональное образовательное учреждение «Сасовский индустриальный колледж имени полного кавалера ордена Славы В.М. Шемарова»</vt:lpstr>
      <vt:lpstr>Областное государственное бюджетное профессиональное образовательное учреждение  «Спасский политехнический техникум»</vt:lpstr>
      <vt:lpstr>Областное  государственное бюджетное профессиональное образовательное учреждение «Шиловский агротехнологический техникум» </vt:lpstr>
      <vt:lpstr>Областное государственное бюджетное профессиональное образовательное учреждение  «Рязанский многопрофильный колледж»</vt:lpstr>
      <vt:lpstr>Государственное автономное профессиональное образовательное учреждение  «Рязанское художественное училище им. Г.К. Вагнера» </vt:lpstr>
      <vt:lpstr>Областное государственное бюджетное профессиональное образовательное учреждение  «Касимовский техникум водного транспорта»</vt:lpstr>
      <vt:lpstr>Областное государственное бюджетное профессиональное образовательное учреждение  «Скопинский электротехнический  колледж»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Tatiana</dc:creator>
  <cp:lastModifiedBy>Tatiana</cp:lastModifiedBy>
  <cp:revision>69</cp:revision>
  <dcterms:created xsi:type="dcterms:W3CDTF">2024-10-09T12:08:03Z</dcterms:created>
  <dcterms:modified xsi:type="dcterms:W3CDTF">2024-10-21T12:36:17Z</dcterms:modified>
</cp:coreProperties>
</file>